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Montserrat 2 Heavy" charset="1" panose="00000000000000000000"/>
      <p:regular r:id="rId12"/>
    </p:embeddedFont>
    <p:embeddedFont>
      <p:font typeface="Montserrat 1" charset="1" panose="00000500000000000000"/>
      <p:regular r:id="rId13"/>
    </p:embeddedFont>
    <p:embeddedFont>
      <p:font typeface="Montserrat 1 Italics" charset="1" panose="0000050000000000000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png" Type="http://schemas.openxmlformats.org/officeDocument/2006/relationships/image"/><Relationship Id="rId11" Target="../media/image4.png" Type="http://schemas.openxmlformats.org/officeDocument/2006/relationships/image"/><Relationship Id="rId12" Target="../media/image5.svg" Type="http://schemas.openxmlformats.org/officeDocument/2006/relationships/image"/><Relationship Id="rId13" Target="../media/image3.png" Type="http://schemas.openxmlformats.org/officeDocument/2006/relationships/image"/><Relationship Id="rId14" Target="../media/image17.png" Type="http://schemas.openxmlformats.org/officeDocument/2006/relationships/image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23.png" Type="http://schemas.openxmlformats.org/officeDocument/2006/relationships/image"/><Relationship Id="rId8" Target="../media/image2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8.svg" Type="http://schemas.openxmlformats.org/officeDocument/2006/relationships/image"/><Relationship Id="rId11" Target="../media/image29.pn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Relationship Id="rId8" Target="../media/image3.png" Type="http://schemas.openxmlformats.org/officeDocument/2006/relationships/image"/><Relationship Id="rId9" Target="../media/image2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682595" cy="10287000"/>
            <a:chOff x="0" y="0"/>
            <a:chExt cx="7481121" cy="41192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481122" cy="4119251"/>
            </a:xfrm>
            <a:custGeom>
              <a:avLst/>
              <a:gdLst/>
              <a:ahLst/>
              <a:cxnLst/>
              <a:rect r="r" b="b" t="t" l="l"/>
              <a:pathLst>
                <a:path h="4119251" w="7481122">
                  <a:moveTo>
                    <a:pt x="0" y="0"/>
                  </a:moveTo>
                  <a:lnTo>
                    <a:pt x="7481122" y="0"/>
                  </a:lnTo>
                  <a:lnTo>
                    <a:pt x="7481122" y="4119251"/>
                  </a:lnTo>
                  <a:lnTo>
                    <a:pt x="0" y="4119251"/>
                  </a:lnTo>
                  <a:close/>
                </a:path>
              </a:pathLst>
            </a:custGeom>
            <a:solidFill>
              <a:srgbClr val="EEECD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7481121" cy="4147826"/>
            </a:xfrm>
            <a:prstGeom prst="rect">
              <a:avLst/>
            </a:prstGeom>
          </p:spPr>
          <p:txBody>
            <a:bodyPr anchor="ctr" rtlCol="false" tIns="32147" lIns="32147" bIns="32147" rIns="32147"/>
            <a:lstStyle/>
            <a:p>
              <a:pPr algn="ctr">
                <a:lnSpc>
                  <a:spcPts val="18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579755" y="697748"/>
            <a:ext cx="4331810" cy="6664323"/>
          </a:xfrm>
          <a:custGeom>
            <a:avLst/>
            <a:gdLst/>
            <a:ahLst/>
            <a:cxnLst/>
            <a:rect r="r" b="b" t="t" l="l"/>
            <a:pathLst>
              <a:path h="6664323" w="4331810">
                <a:moveTo>
                  <a:pt x="0" y="0"/>
                </a:moveTo>
                <a:lnTo>
                  <a:pt x="4331810" y="0"/>
                </a:lnTo>
                <a:lnTo>
                  <a:pt x="4331810" y="6664324"/>
                </a:lnTo>
                <a:lnTo>
                  <a:pt x="0" y="66643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982479" y="2675601"/>
            <a:ext cx="4632146" cy="6913651"/>
          </a:xfrm>
          <a:custGeom>
            <a:avLst/>
            <a:gdLst/>
            <a:ahLst/>
            <a:cxnLst/>
            <a:rect r="r" b="b" t="t" l="l"/>
            <a:pathLst>
              <a:path h="6913651" w="4632146">
                <a:moveTo>
                  <a:pt x="0" y="0"/>
                </a:moveTo>
                <a:lnTo>
                  <a:pt x="4632146" y="0"/>
                </a:lnTo>
                <a:lnTo>
                  <a:pt x="4632146" y="6913651"/>
                </a:lnTo>
                <a:lnTo>
                  <a:pt x="0" y="69136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911565" y="697748"/>
            <a:ext cx="3451620" cy="2128499"/>
          </a:xfrm>
          <a:custGeom>
            <a:avLst/>
            <a:gdLst/>
            <a:ahLst/>
            <a:cxnLst/>
            <a:rect r="r" b="b" t="t" l="l"/>
            <a:pathLst>
              <a:path h="2128499" w="3451620">
                <a:moveTo>
                  <a:pt x="0" y="0"/>
                </a:moveTo>
                <a:lnTo>
                  <a:pt x="3451621" y="0"/>
                </a:lnTo>
                <a:lnTo>
                  <a:pt x="3451621" y="2128500"/>
                </a:lnTo>
                <a:lnTo>
                  <a:pt x="0" y="21285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1146975"/>
            <a:ext cx="8115300" cy="5359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671"/>
              </a:lnSpc>
            </a:pPr>
            <a:r>
              <a:rPr lang="en-US" sz="762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KLEINE BETRÄGE. </a:t>
            </a:r>
          </a:p>
          <a:p>
            <a:pPr algn="l">
              <a:lnSpc>
                <a:spcPts val="10671"/>
              </a:lnSpc>
              <a:spcBef>
                <a:spcPct val="0"/>
              </a:spcBef>
            </a:pPr>
            <a:r>
              <a:rPr lang="en-US" sz="7622" b="true">
                <a:solidFill>
                  <a:srgbClr val="0DB14B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GROSSE WIRKUNG.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475905" y="6231028"/>
            <a:ext cx="3569094" cy="4271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7"/>
              </a:lnSpc>
              <a:spcBef>
                <a:spcPct val="0"/>
              </a:spcBef>
            </a:pPr>
            <a:r>
              <a:rPr lang="en-US" b="true" sz="2505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MEINE ERSPARNISSE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420437"/>
            <a:ext cx="9365596" cy="1170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84"/>
              </a:lnSpc>
            </a:pPr>
            <a:r>
              <a:rPr lang="en-US" sz="3417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Eine einfache Fundraising-Aktion </a:t>
            </a:r>
          </a:p>
          <a:p>
            <a:pPr algn="l">
              <a:lnSpc>
                <a:spcPts val="4784"/>
              </a:lnSpc>
              <a:spcBef>
                <a:spcPct val="0"/>
              </a:spcBef>
            </a:pPr>
            <a:r>
              <a:rPr lang="en-US" sz="3417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von Ampuls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682595" cy="10287000"/>
            <a:chOff x="0" y="0"/>
            <a:chExt cx="7481121" cy="41192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481122" cy="4119251"/>
            </a:xfrm>
            <a:custGeom>
              <a:avLst/>
              <a:gdLst/>
              <a:ahLst/>
              <a:cxnLst/>
              <a:rect r="r" b="b" t="t" l="l"/>
              <a:pathLst>
                <a:path h="4119251" w="7481122">
                  <a:moveTo>
                    <a:pt x="0" y="0"/>
                  </a:moveTo>
                  <a:lnTo>
                    <a:pt x="7481122" y="0"/>
                  </a:lnTo>
                  <a:lnTo>
                    <a:pt x="7481122" y="4119251"/>
                  </a:lnTo>
                  <a:lnTo>
                    <a:pt x="0" y="4119251"/>
                  </a:lnTo>
                  <a:close/>
                </a:path>
              </a:pathLst>
            </a:custGeom>
            <a:solidFill>
              <a:srgbClr val="EEECD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7481121" cy="4147826"/>
            </a:xfrm>
            <a:prstGeom prst="rect">
              <a:avLst/>
            </a:prstGeom>
          </p:spPr>
          <p:txBody>
            <a:bodyPr anchor="ctr" rtlCol="false" tIns="32147" lIns="32147" bIns="32147" rIns="32147"/>
            <a:lstStyle/>
            <a:p>
              <a:pPr algn="ctr">
                <a:lnSpc>
                  <a:spcPts val="186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1487062"/>
            <a:ext cx="13714726" cy="1988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11"/>
              </a:lnSpc>
              <a:spcBef>
                <a:spcPct val="0"/>
              </a:spcBef>
            </a:pPr>
            <a:r>
              <a:rPr lang="en-US" b="true" sz="57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WAS, WENN KLEINE BETRÄGE ETWAS </a:t>
            </a:r>
            <a:r>
              <a:rPr lang="en-US" b="true" sz="5722">
                <a:solidFill>
                  <a:srgbClr val="0DB14B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GROSSES </a:t>
            </a:r>
            <a:r>
              <a:rPr lang="en-US" b="true" sz="57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BEWIRKEN?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4103986"/>
            <a:ext cx="8312598" cy="47811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Im Alltag sparen wir immer wieder kleine Beträge.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Und in unseren Gemeinden bleiben Pfandflaschen und Dosen übrig.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Wir möchten diese kleinen Dinge nutzen, um gemeinsam zu helfen.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3545067" y="4506153"/>
            <a:ext cx="2396718" cy="3195624"/>
          </a:xfrm>
          <a:custGeom>
            <a:avLst/>
            <a:gdLst/>
            <a:ahLst/>
            <a:cxnLst/>
            <a:rect r="r" b="b" t="t" l="l"/>
            <a:pathLst>
              <a:path h="3195624" w="2396718">
                <a:moveTo>
                  <a:pt x="0" y="0"/>
                </a:moveTo>
                <a:lnTo>
                  <a:pt x="2396718" y="0"/>
                </a:lnTo>
                <a:lnTo>
                  <a:pt x="2396718" y="3195624"/>
                </a:lnTo>
                <a:lnTo>
                  <a:pt x="0" y="31956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491056" y="4643385"/>
            <a:ext cx="2293110" cy="2921159"/>
          </a:xfrm>
          <a:custGeom>
            <a:avLst/>
            <a:gdLst/>
            <a:ahLst/>
            <a:cxnLst/>
            <a:rect r="r" b="b" t="t" l="l"/>
            <a:pathLst>
              <a:path h="2921159" w="2293110">
                <a:moveTo>
                  <a:pt x="0" y="0"/>
                </a:moveTo>
                <a:lnTo>
                  <a:pt x="2293110" y="0"/>
                </a:lnTo>
                <a:lnTo>
                  <a:pt x="2293110" y="2921159"/>
                </a:lnTo>
                <a:lnTo>
                  <a:pt x="0" y="29211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491056" y="7973232"/>
            <a:ext cx="2293110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SPAREN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861686" y="7973232"/>
            <a:ext cx="3024977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b="true" sz="3499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SAMMELN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04190"/>
            <a:ext cx="13714726" cy="563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52"/>
              </a:lnSpc>
            </a:pPr>
            <a:r>
              <a:rPr lang="en-US" b="true" sz="33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DIE IDEE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682595" cy="10287000"/>
            <a:chOff x="0" y="0"/>
            <a:chExt cx="7481121" cy="41192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481122" cy="4119251"/>
            </a:xfrm>
            <a:custGeom>
              <a:avLst/>
              <a:gdLst/>
              <a:ahLst/>
              <a:cxnLst/>
              <a:rect r="r" b="b" t="t" l="l"/>
              <a:pathLst>
                <a:path h="4119251" w="7481122">
                  <a:moveTo>
                    <a:pt x="0" y="0"/>
                  </a:moveTo>
                  <a:lnTo>
                    <a:pt x="7481122" y="0"/>
                  </a:lnTo>
                  <a:lnTo>
                    <a:pt x="7481122" y="4119251"/>
                  </a:lnTo>
                  <a:lnTo>
                    <a:pt x="0" y="4119251"/>
                  </a:lnTo>
                  <a:close/>
                </a:path>
              </a:pathLst>
            </a:custGeom>
            <a:solidFill>
              <a:srgbClr val="EEECD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7481121" cy="4147826"/>
            </a:xfrm>
            <a:prstGeom prst="rect">
              <a:avLst/>
            </a:prstGeom>
          </p:spPr>
          <p:txBody>
            <a:bodyPr anchor="ctr" rtlCol="false" tIns="32147" lIns="32147" bIns="32147" rIns="32147"/>
            <a:lstStyle/>
            <a:p>
              <a:pPr algn="ctr">
                <a:lnSpc>
                  <a:spcPts val="18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760953" y="2865188"/>
            <a:ext cx="2408578" cy="1731056"/>
            <a:chOff x="0" y="0"/>
            <a:chExt cx="634358" cy="45591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4358" cy="455916"/>
            </a:xfrm>
            <a:custGeom>
              <a:avLst/>
              <a:gdLst/>
              <a:ahLst/>
              <a:cxnLst/>
              <a:rect r="r" b="b" t="t" l="l"/>
              <a:pathLst>
                <a:path h="455916" w="634358">
                  <a:moveTo>
                    <a:pt x="0" y="0"/>
                  </a:moveTo>
                  <a:lnTo>
                    <a:pt x="634358" y="0"/>
                  </a:lnTo>
                  <a:lnTo>
                    <a:pt x="634358" y="455916"/>
                  </a:lnTo>
                  <a:lnTo>
                    <a:pt x="0" y="455916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634358" cy="5035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28700" y="4103986"/>
            <a:ext cx="8115300" cy="37144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Beim Einkaufen auf Rabatte achten und gesparten Betrag zurücklegen. 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Gib den gesammelten Betrag an Ampuls weiter.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  <a:spcBef>
                <a:spcPct val="0"/>
              </a:spcBef>
            </a:pPr>
          </a:p>
        </p:txBody>
      </p:sp>
      <p:grpSp>
        <p:nvGrpSpPr>
          <p:cNvPr name="Group 9" id="9"/>
          <p:cNvGrpSpPr/>
          <p:nvPr/>
        </p:nvGrpSpPr>
        <p:grpSpPr>
          <a:xfrm rot="0">
            <a:off x="10751428" y="5464038"/>
            <a:ext cx="2408578" cy="1731056"/>
            <a:chOff x="0" y="0"/>
            <a:chExt cx="634358" cy="45591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4358" cy="455916"/>
            </a:xfrm>
            <a:custGeom>
              <a:avLst/>
              <a:gdLst/>
              <a:ahLst/>
              <a:cxnLst/>
              <a:rect r="r" b="b" t="t" l="l"/>
              <a:pathLst>
                <a:path h="455916" w="634358">
                  <a:moveTo>
                    <a:pt x="0" y="0"/>
                  </a:moveTo>
                  <a:lnTo>
                    <a:pt x="634358" y="0"/>
                  </a:lnTo>
                  <a:lnTo>
                    <a:pt x="634358" y="455916"/>
                  </a:lnTo>
                  <a:lnTo>
                    <a:pt x="0" y="455916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634358" cy="5035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751428" y="8135597"/>
            <a:ext cx="2408578" cy="1731056"/>
            <a:chOff x="0" y="0"/>
            <a:chExt cx="634358" cy="45591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34358" cy="455916"/>
            </a:xfrm>
            <a:custGeom>
              <a:avLst/>
              <a:gdLst/>
              <a:ahLst/>
              <a:cxnLst/>
              <a:rect r="r" b="b" t="t" l="l"/>
              <a:pathLst>
                <a:path h="455916" w="634358">
                  <a:moveTo>
                    <a:pt x="0" y="0"/>
                  </a:moveTo>
                  <a:lnTo>
                    <a:pt x="634358" y="0"/>
                  </a:lnTo>
                  <a:lnTo>
                    <a:pt x="634358" y="455916"/>
                  </a:lnTo>
                  <a:lnTo>
                    <a:pt x="0" y="455916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634358" cy="5035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06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7401010" y="3155723"/>
            <a:ext cx="9128464" cy="1083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10 €</a:t>
            </a:r>
          </a:p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Normalpreis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4204814" y="3484313"/>
            <a:ext cx="3290418" cy="4191615"/>
          </a:xfrm>
          <a:custGeom>
            <a:avLst/>
            <a:gdLst/>
            <a:ahLst/>
            <a:cxnLst/>
            <a:rect r="r" b="b" t="t" l="l"/>
            <a:pathLst>
              <a:path h="4191615" w="3290418">
                <a:moveTo>
                  <a:pt x="0" y="0"/>
                </a:moveTo>
                <a:lnTo>
                  <a:pt x="3290418" y="0"/>
                </a:lnTo>
                <a:lnTo>
                  <a:pt x="3290418" y="4191615"/>
                </a:lnTo>
                <a:lnTo>
                  <a:pt x="0" y="41916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5400000">
            <a:off x="11642250" y="4900035"/>
            <a:ext cx="626933" cy="291524"/>
          </a:xfrm>
          <a:custGeom>
            <a:avLst/>
            <a:gdLst/>
            <a:ahLst/>
            <a:cxnLst/>
            <a:rect r="r" b="b" t="t" l="l"/>
            <a:pathLst>
              <a:path h="291524" w="626933">
                <a:moveTo>
                  <a:pt x="0" y="0"/>
                </a:moveTo>
                <a:lnTo>
                  <a:pt x="626933" y="0"/>
                </a:lnTo>
                <a:lnTo>
                  <a:pt x="626933" y="291524"/>
                </a:lnTo>
                <a:lnTo>
                  <a:pt x="0" y="2915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028700" y="1496587"/>
            <a:ext cx="15879649" cy="28529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91"/>
              </a:lnSpc>
            </a:pPr>
            <a:r>
              <a:rPr lang="en-US" sz="542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MEINE </a:t>
            </a:r>
            <a:r>
              <a:rPr lang="en-US" sz="542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R</a:t>
            </a:r>
            <a:r>
              <a:rPr lang="en-US" sz="542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AB</a:t>
            </a:r>
            <a:r>
              <a:rPr lang="en-US" sz="542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A</a:t>
            </a:r>
            <a:r>
              <a:rPr lang="en-US" sz="542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TTE</a:t>
            </a:r>
          </a:p>
          <a:p>
            <a:pPr algn="l">
              <a:lnSpc>
                <a:spcPts val="7591"/>
              </a:lnSpc>
            </a:pPr>
            <a:r>
              <a:rPr lang="en-US" sz="542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D</a:t>
            </a:r>
            <a:r>
              <a:rPr lang="en-US" sz="542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IE </a:t>
            </a:r>
            <a:r>
              <a:rPr lang="en-US" sz="542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WIRKUNG SCHAFFEN</a:t>
            </a:r>
          </a:p>
          <a:p>
            <a:pPr algn="l">
              <a:lnSpc>
                <a:spcPts val="7591"/>
              </a:lnSpc>
              <a:spcBef>
                <a:spcPct val="0"/>
              </a:spcBef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1028700" y="804190"/>
            <a:ext cx="13714726" cy="563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52"/>
              </a:lnSpc>
            </a:pPr>
            <a:r>
              <a:rPr lang="en-US" b="true" sz="33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1. MÖGLICHKEIT: INDIVIDUELL - ZUHAUSE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204814" y="8358486"/>
            <a:ext cx="3682351" cy="931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80"/>
              </a:lnSpc>
              <a:spcBef>
                <a:spcPct val="0"/>
              </a:spcBef>
            </a:pPr>
            <a:r>
              <a:rPr lang="en-US" sz="2700" i="true">
                <a:solidFill>
                  <a:srgbClr val="000000"/>
                </a:solidFill>
                <a:latin typeface="Montserrat 1 Italics"/>
                <a:ea typeface="Montserrat 1 Italics"/>
                <a:cs typeface="Montserrat 1 Italics"/>
                <a:sym typeface="Montserrat 1 Italics"/>
              </a:rPr>
              <a:t>Diese 3 € kommen ins Marmeladenglas.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391485" y="5754574"/>
            <a:ext cx="9128464" cy="1083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7€</a:t>
            </a:r>
          </a:p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Angebot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391485" y="8426132"/>
            <a:ext cx="9128464" cy="1083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3€</a:t>
            </a:r>
          </a:p>
          <a:p>
            <a:pPr algn="ctr">
              <a:lnSpc>
                <a:spcPts val="3780"/>
              </a:lnSpc>
              <a:spcBef>
                <a:spcPct val="0"/>
              </a:spcBef>
            </a:pPr>
            <a:r>
              <a:rPr lang="en-US" sz="27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gespart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5400000">
            <a:off x="11642250" y="7519584"/>
            <a:ext cx="626933" cy="291524"/>
          </a:xfrm>
          <a:custGeom>
            <a:avLst/>
            <a:gdLst/>
            <a:ahLst/>
            <a:cxnLst/>
            <a:rect r="r" b="b" t="t" l="l"/>
            <a:pathLst>
              <a:path h="291524" w="626933">
                <a:moveTo>
                  <a:pt x="0" y="0"/>
                </a:moveTo>
                <a:lnTo>
                  <a:pt x="626933" y="0"/>
                </a:lnTo>
                <a:lnTo>
                  <a:pt x="626933" y="291523"/>
                </a:lnTo>
                <a:lnTo>
                  <a:pt x="0" y="2915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156203" y="7304254"/>
            <a:ext cx="7946097" cy="488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60"/>
              </a:lnSpc>
              <a:spcBef>
                <a:spcPct val="0"/>
              </a:spcBef>
            </a:pPr>
            <a:r>
              <a:rPr lang="en-US" b="true" sz="2900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MAKE YOUR DISCOUNT COUNT!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682595" cy="10287000"/>
            <a:chOff x="0" y="0"/>
            <a:chExt cx="7481121" cy="41192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481122" cy="4119251"/>
            </a:xfrm>
            <a:custGeom>
              <a:avLst/>
              <a:gdLst/>
              <a:ahLst/>
              <a:cxnLst/>
              <a:rect r="r" b="b" t="t" l="l"/>
              <a:pathLst>
                <a:path h="4119251" w="7481122">
                  <a:moveTo>
                    <a:pt x="0" y="0"/>
                  </a:moveTo>
                  <a:lnTo>
                    <a:pt x="7481122" y="0"/>
                  </a:lnTo>
                  <a:lnTo>
                    <a:pt x="7481122" y="4119251"/>
                  </a:lnTo>
                  <a:lnTo>
                    <a:pt x="0" y="4119251"/>
                  </a:lnTo>
                  <a:close/>
                </a:path>
              </a:pathLst>
            </a:custGeom>
            <a:solidFill>
              <a:srgbClr val="EEECD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7481121" cy="4147826"/>
            </a:xfrm>
            <a:prstGeom prst="rect">
              <a:avLst/>
            </a:prstGeom>
          </p:spPr>
          <p:txBody>
            <a:bodyPr anchor="ctr" rtlCol="false" tIns="32147" lIns="32147" bIns="32147" rIns="32147"/>
            <a:lstStyle/>
            <a:p>
              <a:pPr algn="ctr">
                <a:lnSpc>
                  <a:spcPts val="1860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3041076"/>
            <a:ext cx="1614695" cy="1614695"/>
          </a:xfrm>
          <a:custGeom>
            <a:avLst/>
            <a:gdLst/>
            <a:ahLst/>
            <a:cxnLst/>
            <a:rect r="r" b="b" t="t" l="l"/>
            <a:pathLst>
              <a:path h="1614695" w="1614695">
                <a:moveTo>
                  <a:pt x="0" y="0"/>
                </a:moveTo>
                <a:lnTo>
                  <a:pt x="1614695" y="0"/>
                </a:lnTo>
                <a:lnTo>
                  <a:pt x="1614695" y="1614695"/>
                </a:lnTo>
                <a:lnTo>
                  <a:pt x="0" y="16146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63375" y="5758954"/>
            <a:ext cx="1651227" cy="1271445"/>
          </a:xfrm>
          <a:custGeom>
            <a:avLst/>
            <a:gdLst/>
            <a:ahLst/>
            <a:cxnLst/>
            <a:rect r="r" b="b" t="t" l="l"/>
            <a:pathLst>
              <a:path h="1271445" w="1651227">
                <a:moveTo>
                  <a:pt x="0" y="0"/>
                </a:moveTo>
                <a:lnTo>
                  <a:pt x="1651227" y="0"/>
                </a:lnTo>
                <a:lnTo>
                  <a:pt x="1651227" y="1271444"/>
                </a:lnTo>
                <a:lnTo>
                  <a:pt x="0" y="12714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63375" y="8085956"/>
            <a:ext cx="1546581" cy="1368725"/>
          </a:xfrm>
          <a:custGeom>
            <a:avLst/>
            <a:gdLst/>
            <a:ahLst/>
            <a:cxnLst/>
            <a:rect r="r" b="b" t="t" l="l"/>
            <a:pathLst>
              <a:path h="1368725" w="1546581">
                <a:moveTo>
                  <a:pt x="0" y="0"/>
                </a:moveTo>
                <a:lnTo>
                  <a:pt x="1546581" y="0"/>
                </a:lnTo>
                <a:lnTo>
                  <a:pt x="1546581" y="1368724"/>
                </a:lnTo>
                <a:lnTo>
                  <a:pt x="0" y="13687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5400000">
            <a:off x="1522581" y="5061600"/>
            <a:ext cx="626933" cy="291524"/>
          </a:xfrm>
          <a:custGeom>
            <a:avLst/>
            <a:gdLst/>
            <a:ahLst/>
            <a:cxnLst/>
            <a:rect r="r" b="b" t="t" l="l"/>
            <a:pathLst>
              <a:path h="291524" w="626933">
                <a:moveTo>
                  <a:pt x="0" y="0"/>
                </a:moveTo>
                <a:lnTo>
                  <a:pt x="626933" y="0"/>
                </a:lnTo>
                <a:lnTo>
                  <a:pt x="626933" y="291524"/>
                </a:lnTo>
                <a:lnTo>
                  <a:pt x="0" y="29152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5400000">
            <a:off x="1523199" y="7436228"/>
            <a:ext cx="626933" cy="291524"/>
          </a:xfrm>
          <a:custGeom>
            <a:avLst/>
            <a:gdLst/>
            <a:ahLst/>
            <a:cxnLst/>
            <a:rect r="r" b="b" t="t" l="l"/>
            <a:pathLst>
              <a:path h="291524" w="626933">
                <a:moveTo>
                  <a:pt x="0" y="0"/>
                </a:moveTo>
                <a:lnTo>
                  <a:pt x="626933" y="0"/>
                </a:lnTo>
                <a:lnTo>
                  <a:pt x="626933" y="291523"/>
                </a:lnTo>
                <a:lnTo>
                  <a:pt x="0" y="29152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833144" y="-2316413"/>
            <a:ext cx="8403978" cy="12637560"/>
          </a:xfrm>
          <a:custGeom>
            <a:avLst/>
            <a:gdLst/>
            <a:ahLst/>
            <a:cxnLst/>
            <a:rect r="r" b="b" t="t" l="l"/>
            <a:pathLst>
              <a:path h="12637560" w="8403978">
                <a:moveTo>
                  <a:pt x="0" y="0"/>
                </a:moveTo>
                <a:lnTo>
                  <a:pt x="8403978" y="0"/>
                </a:lnTo>
                <a:lnTo>
                  <a:pt x="8403978" y="12637560"/>
                </a:lnTo>
                <a:lnTo>
                  <a:pt x="0" y="126375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229054">
            <a:off x="13104176" y="4671293"/>
            <a:ext cx="1764311" cy="1425964"/>
            <a:chOff x="0" y="0"/>
            <a:chExt cx="6306065" cy="509673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06065" cy="5096732"/>
            </a:xfrm>
            <a:custGeom>
              <a:avLst/>
              <a:gdLst/>
              <a:ahLst/>
              <a:cxnLst/>
              <a:rect r="r" b="b" t="t" l="l"/>
              <a:pathLst>
                <a:path h="5096732" w="6306065">
                  <a:moveTo>
                    <a:pt x="0" y="0"/>
                  </a:moveTo>
                  <a:lnTo>
                    <a:pt x="6306065" y="0"/>
                  </a:lnTo>
                  <a:lnTo>
                    <a:pt x="6306065" y="5096732"/>
                  </a:lnTo>
                  <a:lnTo>
                    <a:pt x="0" y="5096732"/>
                  </a:lnTo>
                  <a:close/>
                </a:path>
              </a:pathLst>
            </a:custGeom>
            <a:solidFill>
              <a:srgbClr val="EEECD5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6306065" cy="510625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134536">
            <a:off x="13123749" y="5194181"/>
            <a:ext cx="346590" cy="462119"/>
          </a:xfrm>
          <a:custGeom>
            <a:avLst/>
            <a:gdLst/>
            <a:ahLst/>
            <a:cxnLst/>
            <a:rect r="r" b="b" t="t" l="l"/>
            <a:pathLst>
              <a:path h="462119" w="346590">
                <a:moveTo>
                  <a:pt x="0" y="0"/>
                </a:moveTo>
                <a:lnTo>
                  <a:pt x="346589" y="0"/>
                </a:lnTo>
                <a:lnTo>
                  <a:pt x="346589" y="462120"/>
                </a:lnTo>
                <a:lnTo>
                  <a:pt x="0" y="4621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134536">
            <a:off x="14252520" y="4883213"/>
            <a:ext cx="525066" cy="323791"/>
          </a:xfrm>
          <a:custGeom>
            <a:avLst/>
            <a:gdLst/>
            <a:ahLst/>
            <a:cxnLst/>
            <a:rect r="r" b="b" t="t" l="l"/>
            <a:pathLst>
              <a:path h="323791" w="525066">
                <a:moveTo>
                  <a:pt x="0" y="0"/>
                </a:moveTo>
                <a:lnTo>
                  <a:pt x="525066" y="0"/>
                </a:lnTo>
                <a:lnTo>
                  <a:pt x="525066" y="323791"/>
                </a:lnTo>
                <a:lnTo>
                  <a:pt x="0" y="32379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325619" y="1533481"/>
            <a:ext cx="1884942" cy="2441635"/>
          </a:xfrm>
          <a:custGeom>
            <a:avLst/>
            <a:gdLst/>
            <a:ahLst/>
            <a:cxnLst/>
            <a:rect r="r" b="b" t="t" l="l"/>
            <a:pathLst>
              <a:path h="2441635" w="1884942">
                <a:moveTo>
                  <a:pt x="0" y="0"/>
                </a:moveTo>
                <a:lnTo>
                  <a:pt x="1884942" y="0"/>
                </a:lnTo>
                <a:lnTo>
                  <a:pt x="1884942" y="2441635"/>
                </a:lnTo>
                <a:lnTo>
                  <a:pt x="0" y="244163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028700" y="1487062"/>
            <a:ext cx="13714726" cy="978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11"/>
              </a:lnSpc>
              <a:spcBef>
                <a:spcPct val="0"/>
              </a:spcBef>
            </a:pPr>
            <a:r>
              <a:rPr lang="en-US" b="true" sz="57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EUER </a:t>
            </a:r>
            <a:r>
              <a:rPr lang="en-US" b="true" sz="5722">
                <a:solidFill>
                  <a:srgbClr val="0DB14B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PFAND </a:t>
            </a:r>
            <a:r>
              <a:rPr lang="en-US" b="true" sz="57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KANN HELFEN.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804190"/>
            <a:ext cx="15700736" cy="563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52"/>
              </a:lnSpc>
            </a:pPr>
            <a:r>
              <a:rPr lang="en-US" b="true" sz="33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2</a:t>
            </a:r>
            <a:r>
              <a:rPr lang="en-US" b="true" sz="33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. MÖGLICHKEIT: ALS GRUPPE - GEMEINDE, ARBEIT ODER SCHULE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264523" y="3526161"/>
            <a:ext cx="8115300" cy="514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Flaschen und Dosen sammeln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264523" y="6108948"/>
            <a:ext cx="8115300" cy="514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Sammelbox aufstellen, wo ihr seid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264523" y="8448055"/>
            <a:ext cx="8115300" cy="514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Ampuls unterstützen</a:t>
            </a:r>
          </a:p>
        </p:txBody>
      </p:sp>
      <p:sp>
        <p:nvSpPr>
          <p:cNvPr name="TextBox 22" id="22"/>
          <p:cNvSpPr txBox="true"/>
          <p:nvPr/>
        </p:nvSpPr>
        <p:spPr>
          <a:xfrm rot="134536">
            <a:off x="13553011" y="5661708"/>
            <a:ext cx="1438266" cy="79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47"/>
              </a:lnSpc>
              <a:spcBef>
                <a:spcPct val="0"/>
              </a:spcBef>
            </a:pPr>
            <a:r>
              <a:rPr lang="en-US" sz="46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PFAND SAMMELN - GUTES BEWIRKEN.</a:t>
            </a:r>
          </a:p>
        </p:txBody>
      </p:sp>
      <p:sp>
        <p:nvSpPr>
          <p:cNvPr name="TextBox 23" id="23"/>
          <p:cNvSpPr txBox="true"/>
          <p:nvPr/>
        </p:nvSpPr>
        <p:spPr>
          <a:xfrm rot="134536">
            <a:off x="13537258" y="5207420"/>
            <a:ext cx="1470517" cy="4070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2"/>
              </a:lnSpc>
              <a:spcBef>
                <a:spcPct val="0"/>
              </a:spcBef>
            </a:pPr>
            <a:r>
              <a:rPr lang="en-US" sz="1151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DEIN </a:t>
            </a:r>
            <a:r>
              <a:rPr lang="en-US" sz="1151" b="true">
                <a:solidFill>
                  <a:srgbClr val="0DB14B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PFAND </a:t>
            </a:r>
            <a:r>
              <a:rPr lang="en-US" sz="1151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KANN HELFEN.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682595" cy="10287000"/>
            <a:chOff x="0" y="0"/>
            <a:chExt cx="7481121" cy="411925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481122" cy="4119251"/>
            </a:xfrm>
            <a:custGeom>
              <a:avLst/>
              <a:gdLst/>
              <a:ahLst/>
              <a:cxnLst/>
              <a:rect r="r" b="b" t="t" l="l"/>
              <a:pathLst>
                <a:path h="4119251" w="7481122">
                  <a:moveTo>
                    <a:pt x="0" y="0"/>
                  </a:moveTo>
                  <a:lnTo>
                    <a:pt x="7481122" y="0"/>
                  </a:lnTo>
                  <a:lnTo>
                    <a:pt x="7481122" y="4119251"/>
                  </a:lnTo>
                  <a:lnTo>
                    <a:pt x="0" y="4119251"/>
                  </a:lnTo>
                  <a:close/>
                </a:path>
              </a:pathLst>
            </a:custGeom>
            <a:solidFill>
              <a:srgbClr val="EEECD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7481121" cy="4147826"/>
            </a:xfrm>
            <a:prstGeom prst="rect">
              <a:avLst/>
            </a:prstGeom>
          </p:spPr>
          <p:txBody>
            <a:bodyPr anchor="ctr" rtlCol="false" tIns="32147" lIns="32147" bIns="32147" rIns="32147"/>
            <a:lstStyle/>
            <a:p>
              <a:pPr algn="ctr">
                <a:lnSpc>
                  <a:spcPts val="186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1487062"/>
            <a:ext cx="16230600" cy="978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11"/>
              </a:lnSpc>
              <a:spcBef>
                <a:spcPct val="0"/>
              </a:spcBef>
            </a:pPr>
            <a:r>
              <a:rPr lang="en-US" b="true" sz="57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WOFÜR WIRD DAS </a:t>
            </a:r>
            <a:r>
              <a:rPr lang="en-US" b="true" sz="5722">
                <a:solidFill>
                  <a:srgbClr val="0DB14B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GELD </a:t>
            </a:r>
            <a:r>
              <a:rPr lang="en-US" b="true" sz="57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VERWENDET?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804190"/>
            <a:ext cx="13714726" cy="563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52"/>
              </a:lnSpc>
            </a:pPr>
            <a:r>
              <a:rPr lang="en-US" b="true" sz="33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WARUM MACHEN WIR DAS?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3366674"/>
            <a:ext cx="15680798" cy="10476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Wir möchten unsere Internationalen Mitarbeiter unterstützen und gleichzeitig für Situationen bereit sein, die niemand planen kann.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432104" y="5531390"/>
            <a:ext cx="2282602" cy="1654886"/>
          </a:xfrm>
          <a:custGeom>
            <a:avLst/>
            <a:gdLst/>
            <a:ahLst/>
            <a:cxnLst/>
            <a:rect r="r" b="b" t="t" l="l"/>
            <a:pathLst>
              <a:path h="1654886" w="2282602">
                <a:moveTo>
                  <a:pt x="0" y="0"/>
                </a:moveTo>
                <a:lnTo>
                  <a:pt x="2282602" y="0"/>
                </a:lnTo>
                <a:lnTo>
                  <a:pt x="2282602" y="1654886"/>
                </a:lnTo>
                <a:lnTo>
                  <a:pt x="0" y="1654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667323" y="5581903"/>
            <a:ext cx="2774751" cy="1553860"/>
          </a:xfrm>
          <a:custGeom>
            <a:avLst/>
            <a:gdLst/>
            <a:ahLst/>
            <a:cxnLst/>
            <a:rect r="r" b="b" t="t" l="l"/>
            <a:pathLst>
              <a:path h="1553860" w="2774751">
                <a:moveTo>
                  <a:pt x="0" y="0"/>
                </a:moveTo>
                <a:lnTo>
                  <a:pt x="2774750" y="0"/>
                </a:lnTo>
                <a:lnTo>
                  <a:pt x="2774750" y="1553860"/>
                </a:lnTo>
                <a:lnTo>
                  <a:pt x="0" y="155386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404573" y="5671104"/>
            <a:ext cx="1939946" cy="1464659"/>
          </a:xfrm>
          <a:custGeom>
            <a:avLst/>
            <a:gdLst/>
            <a:ahLst/>
            <a:cxnLst/>
            <a:rect r="r" b="b" t="t" l="l"/>
            <a:pathLst>
              <a:path h="1464659" w="1939946">
                <a:moveTo>
                  <a:pt x="0" y="0"/>
                </a:moveTo>
                <a:lnTo>
                  <a:pt x="1939946" y="0"/>
                </a:lnTo>
                <a:lnTo>
                  <a:pt x="1939946" y="1464659"/>
                </a:lnTo>
                <a:lnTo>
                  <a:pt x="0" y="14646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380403" y="5531390"/>
            <a:ext cx="1668489" cy="1668489"/>
          </a:xfrm>
          <a:custGeom>
            <a:avLst/>
            <a:gdLst/>
            <a:ahLst/>
            <a:cxnLst/>
            <a:rect r="r" b="b" t="t" l="l"/>
            <a:pathLst>
              <a:path h="1668489" w="1668489">
                <a:moveTo>
                  <a:pt x="0" y="0"/>
                </a:moveTo>
                <a:lnTo>
                  <a:pt x="1668489" y="0"/>
                </a:lnTo>
                <a:lnTo>
                  <a:pt x="1668489" y="1668489"/>
                </a:lnTo>
                <a:lnTo>
                  <a:pt x="0" y="16684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14420279" y="6245951"/>
            <a:ext cx="314965" cy="314965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1F20"/>
            </a:solidFill>
            <a:ln cap="sq">
              <a:noFill/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8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4812310" y="6245951"/>
            <a:ext cx="314965" cy="314965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1F20"/>
            </a:solidFill>
            <a:ln cap="sq">
              <a:noFill/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8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5199159" y="6245951"/>
            <a:ext cx="314965" cy="314965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31F20"/>
            </a:solidFill>
            <a:ln cap="sq">
              <a:noFill/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680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028700" y="7714481"/>
            <a:ext cx="3089410" cy="850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Krankheit und Gesundheit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796217" y="7714481"/>
            <a:ext cx="2645856" cy="850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Kurzfristige Heimreisen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8051618" y="7714481"/>
            <a:ext cx="2645856" cy="850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Todesfälle in 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der Familie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953514" y="7714481"/>
            <a:ext cx="2645856" cy="850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Andere 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Notfälle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855410" y="7714481"/>
            <a:ext cx="2645856" cy="850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Unerwartete Ausgaben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143915"/>
            <a:ext cx="18941953" cy="10676036"/>
            <a:chOff x="0" y="0"/>
            <a:chExt cx="7584977" cy="42750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584977" cy="4275034"/>
            </a:xfrm>
            <a:custGeom>
              <a:avLst/>
              <a:gdLst/>
              <a:ahLst/>
              <a:cxnLst/>
              <a:rect r="r" b="b" t="t" l="l"/>
              <a:pathLst>
                <a:path h="4275034" w="7584977">
                  <a:moveTo>
                    <a:pt x="0" y="0"/>
                  </a:moveTo>
                  <a:lnTo>
                    <a:pt x="7584977" y="0"/>
                  </a:lnTo>
                  <a:lnTo>
                    <a:pt x="7584977" y="4275034"/>
                  </a:lnTo>
                  <a:lnTo>
                    <a:pt x="0" y="4275034"/>
                  </a:lnTo>
                  <a:close/>
                </a:path>
              </a:pathLst>
            </a:custGeom>
            <a:solidFill>
              <a:srgbClr val="EEECD5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7584977" cy="4303609"/>
            </a:xfrm>
            <a:prstGeom prst="rect">
              <a:avLst/>
            </a:prstGeom>
          </p:spPr>
          <p:txBody>
            <a:bodyPr anchor="ctr" rtlCol="false" tIns="32147" lIns="32147" bIns="32147" rIns="32147"/>
            <a:lstStyle/>
            <a:p>
              <a:pPr algn="ctr">
                <a:lnSpc>
                  <a:spcPts val="18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3105631" y="-143915"/>
            <a:ext cx="6120291" cy="10996501"/>
            <a:chOff x="0" y="0"/>
            <a:chExt cx="1611928" cy="289619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611928" cy="2896198"/>
            </a:xfrm>
            <a:custGeom>
              <a:avLst/>
              <a:gdLst/>
              <a:ahLst/>
              <a:cxnLst/>
              <a:rect r="r" b="b" t="t" l="l"/>
              <a:pathLst>
                <a:path h="2896198" w="1611928">
                  <a:moveTo>
                    <a:pt x="0" y="0"/>
                  </a:moveTo>
                  <a:lnTo>
                    <a:pt x="1611928" y="0"/>
                  </a:lnTo>
                  <a:lnTo>
                    <a:pt x="1611928" y="2896198"/>
                  </a:lnTo>
                  <a:lnTo>
                    <a:pt x="0" y="2896198"/>
                  </a:lnTo>
                  <a:close/>
                </a:path>
              </a:pathLst>
            </a:custGeom>
            <a:solidFill>
              <a:srgbClr val="0DB14B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611928" cy="293429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924316" y="1995186"/>
            <a:ext cx="886916" cy="1129829"/>
          </a:xfrm>
          <a:custGeom>
            <a:avLst/>
            <a:gdLst/>
            <a:ahLst/>
            <a:cxnLst/>
            <a:rect r="r" b="b" t="t" l="l"/>
            <a:pathLst>
              <a:path h="1129829" w="886916">
                <a:moveTo>
                  <a:pt x="0" y="0"/>
                </a:moveTo>
                <a:lnTo>
                  <a:pt x="886916" y="0"/>
                </a:lnTo>
                <a:lnTo>
                  <a:pt x="886916" y="1129829"/>
                </a:lnTo>
                <a:lnTo>
                  <a:pt x="0" y="11298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03475" y="3560910"/>
            <a:ext cx="1079007" cy="1438676"/>
          </a:xfrm>
          <a:custGeom>
            <a:avLst/>
            <a:gdLst/>
            <a:ahLst/>
            <a:cxnLst/>
            <a:rect r="r" b="b" t="t" l="l"/>
            <a:pathLst>
              <a:path h="1438676" w="1079007">
                <a:moveTo>
                  <a:pt x="0" y="0"/>
                </a:moveTo>
                <a:lnTo>
                  <a:pt x="1079006" y="0"/>
                </a:lnTo>
                <a:lnTo>
                  <a:pt x="1079006" y="1438675"/>
                </a:lnTo>
                <a:lnTo>
                  <a:pt x="0" y="14386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24316" y="818921"/>
            <a:ext cx="13714726" cy="563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52"/>
              </a:lnSpc>
            </a:pPr>
            <a:r>
              <a:rPr lang="en-US" b="true" sz="33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SO KÖNNT IHR MITMACHEN: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924316" y="6611659"/>
            <a:ext cx="1581737" cy="1907500"/>
            <a:chOff x="0" y="0"/>
            <a:chExt cx="495385" cy="59741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95385" cy="597411"/>
            </a:xfrm>
            <a:custGeom>
              <a:avLst/>
              <a:gdLst/>
              <a:ahLst/>
              <a:cxnLst/>
              <a:rect r="r" b="b" t="t" l="l"/>
              <a:pathLst>
                <a:path h="597411" w="495385">
                  <a:moveTo>
                    <a:pt x="0" y="0"/>
                  </a:moveTo>
                  <a:lnTo>
                    <a:pt x="495385" y="0"/>
                  </a:lnTo>
                  <a:lnTo>
                    <a:pt x="495385" y="597411"/>
                  </a:lnTo>
                  <a:lnTo>
                    <a:pt x="0" y="597411"/>
                  </a:lnTo>
                  <a:close/>
                </a:path>
              </a:pathLst>
            </a:custGeom>
            <a:ln w="57150" cap="sq">
              <a:solidFill>
                <a:srgbClr val="0DB14B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495385" cy="635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58474" y="7150218"/>
            <a:ext cx="913421" cy="830383"/>
            <a:chOff x="0" y="0"/>
            <a:chExt cx="698500" cy="6350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98500" cy="635000"/>
            </a:xfrm>
            <a:custGeom>
              <a:avLst/>
              <a:gdLst/>
              <a:ahLst/>
              <a:cxnLst/>
              <a:rect r="r" b="b" t="t" l="l"/>
              <a:pathLst>
                <a:path h="635000" w="698500">
                  <a:moveTo>
                    <a:pt x="689206" y="134181"/>
                  </a:moveTo>
                  <a:cubicBezTo>
                    <a:pt x="667111" y="59151"/>
                    <a:pt x="595785" y="2"/>
                    <a:pt x="511444" y="0"/>
                  </a:cubicBezTo>
                  <a:cubicBezTo>
                    <a:pt x="440633" y="0"/>
                    <a:pt x="379113" y="39955"/>
                    <a:pt x="348013" y="98637"/>
                  </a:cubicBezTo>
                  <a:cubicBezTo>
                    <a:pt x="316913" y="39956"/>
                    <a:pt x="255402" y="2"/>
                    <a:pt x="184593" y="0"/>
                  </a:cubicBezTo>
                  <a:cubicBezTo>
                    <a:pt x="96370" y="0"/>
                    <a:pt x="19208" y="59151"/>
                    <a:pt x="4058" y="145002"/>
                  </a:cubicBezTo>
                  <a:cubicBezTo>
                    <a:pt x="-34360" y="362701"/>
                    <a:pt x="209136" y="533104"/>
                    <a:pt x="348562" y="635000"/>
                  </a:cubicBezTo>
                  <a:cubicBezTo>
                    <a:pt x="477469" y="540791"/>
                    <a:pt x="752380" y="348699"/>
                    <a:pt x="689206" y="134181"/>
                  </a:cubicBezTo>
                  <a:close/>
                </a:path>
              </a:pathLst>
            </a:custGeom>
            <a:solidFill>
              <a:srgbClr val="0DB14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57150" y="63500"/>
              <a:ext cx="584200" cy="469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3663164" y="6611659"/>
            <a:ext cx="1581737" cy="1907500"/>
            <a:chOff x="0" y="0"/>
            <a:chExt cx="495385" cy="597411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95385" cy="597411"/>
            </a:xfrm>
            <a:custGeom>
              <a:avLst/>
              <a:gdLst/>
              <a:ahLst/>
              <a:cxnLst/>
              <a:rect r="r" b="b" t="t" l="l"/>
              <a:pathLst>
                <a:path h="597411" w="495385">
                  <a:moveTo>
                    <a:pt x="0" y="0"/>
                  </a:moveTo>
                  <a:lnTo>
                    <a:pt x="495385" y="0"/>
                  </a:lnTo>
                  <a:lnTo>
                    <a:pt x="495385" y="597411"/>
                  </a:lnTo>
                  <a:lnTo>
                    <a:pt x="0" y="597411"/>
                  </a:lnTo>
                  <a:close/>
                </a:path>
              </a:pathLst>
            </a:custGeom>
            <a:ln w="57150" cap="sq">
              <a:solidFill>
                <a:srgbClr val="0DB14B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495385" cy="63551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3933315" y="7044692"/>
            <a:ext cx="1041435" cy="1041435"/>
          </a:xfrm>
          <a:custGeom>
            <a:avLst/>
            <a:gdLst/>
            <a:ahLst/>
            <a:cxnLst/>
            <a:rect r="r" b="b" t="t" l="l"/>
            <a:pathLst>
              <a:path h="1041435" w="1041435">
                <a:moveTo>
                  <a:pt x="0" y="0"/>
                </a:moveTo>
                <a:lnTo>
                  <a:pt x="1041435" y="0"/>
                </a:lnTo>
                <a:lnTo>
                  <a:pt x="1041435" y="1041435"/>
                </a:lnTo>
                <a:lnTo>
                  <a:pt x="0" y="1041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1" id="21"/>
          <p:cNvGrpSpPr/>
          <p:nvPr/>
        </p:nvGrpSpPr>
        <p:grpSpPr>
          <a:xfrm rot="0">
            <a:off x="10085894" y="6611659"/>
            <a:ext cx="2611769" cy="1907500"/>
            <a:chOff x="0" y="0"/>
            <a:chExt cx="687873" cy="50238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87873" cy="502387"/>
            </a:xfrm>
            <a:custGeom>
              <a:avLst/>
              <a:gdLst/>
              <a:ahLst/>
              <a:cxnLst/>
              <a:rect r="r" b="b" t="t" l="l"/>
              <a:pathLst>
                <a:path h="502387" w="687873">
                  <a:moveTo>
                    <a:pt x="0" y="0"/>
                  </a:moveTo>
                  <a:lnTo>
                    <a:pt x="687873" y="0"/>
                  </a:lnTo>
                  <a:lnTo>
                    <a:pt x="687873" y="502387"/>
                  </a:lnTo>
                  <a:lnTo>
                    <a:pt x="0" y="502387"/>
                  </a:lnTo>
                  <a:close/>
                </a:path>
              </a:pathLst>
            </a:custGeom>
            <a:ln w="57150" cap="sq">
              <a:solidFill>
                <a:srgbClr val="0DB14B"/>
              </a:solidFill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687873" cy="5404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6370613" y="6611659"/>
            <a:ext cx="2611769" cy="1907500"/>
            <a:chOff x="0" y="0"/>
            <a:chExt cx="687873" cy="502387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687873" cy="502387"/>
            </a:xfrm>
            <a:custGeom>
              <a:avLst/>
              <a:gdLst/>
              <a:ahLst/>
              <a:cxnLst/>
              <a:rect r="r" b="b" t="t" l="l"/>
              <a:pathLst>
                <a:path h="502387" w="687873">
                  <a:moveTo>
                    <a:pt x="0" y="0"/>
                  </a:moveTo>
                  <a:lnTo>
                    <a:pt x="687873" y="0"/>
                  </a:lnTo>
                  <a:lnTo>
                    <a:pt x="687873" y="502387"/>
                  </a:lnTo>
                  <a:lnTo>
                    <a:pt x="0" y="502387"/>
                  </a:lnTo>
                  <a:close/>
                </a:path>
              </a:pathLst>
            </a:custGeom>
            <a:ln w="57150" cap="sq">
              <a:solidFill>
                <a:srgbClr val="0DB14B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687873" cy="5404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99"/>
                </a:lnSpc>
              </a:pP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11815529" y="6724175"/>
            <a:ext cx="690880" cy="426043"/>
          </a:xfrm>
          <a:custGeom>
            <a:avLst/>
            <a:gdLst/>
            <a:ahLst/>
            <a:cxnLst/>
            <a:rect r="r" b="b" t="t" l="l"/>
            <a:pathLst>
              <a:path h="426043" w="690880">
                <a:moveTo>
                  <a:pt x="0" y="0"/>
                </a:moveTo>
                <a:lnTo>
                  <a:pt x="690880" y="0"/>
                </a:lnTo>
                <a:lnTo>
                  <a:pt x="690880" y="426043"/>
                </a:lnTo>
                <a:lnTo>
                  <a:pt x="0" y="4260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561926" y="7356233"/>
            <a:ext cx="449855" cy="599806"/>
          </a:xfrm>
          <a:custGeom>
            <a:avLst/>
            <a:gdLst/>
            <a:ahLst/>
            <a:cxnLst/>
            <a:rect r="r" b="b" t="t" l="l"/>
            <a:pathLst>
              <a:path h="599806" w="449855">
                <a:moveTo>
                  <a:pt x="0" y="0"/>
                </a:moveTo>
                <a:lnTo>
                  <a:pt x="449854" y="0"/>
                </a:lnTo>
                <a:lnTo>
                  <a:pt x="449854" y="599806"/>
                </a:lnTo>
                <a:lnTo>
                  <a:pt x="0" y="5998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8104685" y="6889907"/>
            <a:ext cx="690880" cy="426043"/>
          </a:xfrm>
          <a:custGeom>
            <a:avLst/>
            <a:gdLst/>
            <a:ahLst/>
            <a:cxnLst/>
            <a:rect r="r" b="b" t="t" l="l"/>
            <a:pathLst>
              <a:path h="426043" w="690880">
                <a:moveTo>
                  <a:pt x="0" y="0"/>
                </a:moveTo>
                <a:lnTo>
                  <a:pt x="690880" y="0"/>
                </a:lnTo>
                <a:lnTo>
                  <a:pt x="690880" y="426043"/>
                </a:lnTo>
                <a:lnTo>
                  <a:pt x="0" y="4260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2171895" y="1896592"/>
            <a:ext cx="10647904" cy="1288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INDIVIDUELL - ZUHAUSE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Ermutigt eure Gemeindemitglieder, beim Einkaufen auf Rabatte zu achten und diese für Ampuls zurückzulegen.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209412" y="3539719"/>
            <a:ext cx="10647904" cy="1288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ALS GRUPPE - GEMEINDE, ARBEIT ODER SCHULE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Stellt eine Ampuls-Sammelbox auf und sammelt Pfandflaschen und Dosen.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24316" y="5495387"/>
            <a:ext cx="13714726" cy="563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52"/>
              </a:lnSpc>
            </a:pPr>
            <a:r>
              <a:rPr lang="en-US" b="true" sz="3322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DAS ERHALTET IHR VON AMPULS: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0281840" y="7400854"/>
            <a:ext cx="2224570" cy="4255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39"/>
              </a:lnSpc>
            </a:pPr>
            <a:r>
              <a:rPr lang="en-US" sz="124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MEINE </a:t>
            </a:r>
            <a:r>
              <a:rPr lang="en-US" sz="1242" b="true">
                <a:solidFill>
                  <a:srgbClr val="0DB14B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RABATTE</a:t>
            </a:r>
          </a:p>
          <a:p>
            <a:pPr algn="l">
              <a:lnSpc>
                <a:spcPts val="1739"/>
              </a:lnSpc>
              <a:spcBef>
                <a:spcPct val="0"/>
              </a:spcBef>
            </a:pPr>
            <a:r>
              <a:rPr lang="en-US" sz="124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DIE WIRKUNG SCHAFFEN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284704" y="7961551"/>
            <a:ext cx="2880000" cy="1297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5"/>
              </a:lnSpc>
              <a:spcBef>
                <a:spcPct val="0"/>
              </a:spcBef>
            </a:pPr>
            <a:r>
              <a:rPr lang="en-US" sz="732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MAKE DISCOUNT COUNT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7155016" y="7391329"/>
            <a:ext cx="1500194" cy="4078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74"/>
              </a:lnSpc>
              <a:spcBef>
                <a:spcPct val="0"/>
              </a:spcBef>
            </a:pPr>
            <a:r>
              <a:rPr lang="en-US" sz="1195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EUER </a:t>
            </a:r>
            <a:r>
              <a:rPr lang="en-US" sz="1195" b="true">
                <a:solidFill>
                  <a:srgbClr val="0DB14B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PFAND </a:t>
            </a:r>
            <a:r>
              <a:rPr lang="en-US" sz="1195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KANN HELFEN.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7161942" y="7955170"/>
            <a:ext cx="1467292" cy="80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60"/>
              </a:lnSpc>
              <a:spcBef>
                <a:spcPct val="0"/>
              </a:spcBef>
            </a:pPr>
            <a:r>
              <a:rPr lang="en-US" sz="471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PFAND SAMMELN - GUTES BEWIRKEN.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-3608768" y="8976359"/>
            <a:ext cx="10647904" cy="657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7"/>
              </a:lnSpc>
            </a:pPr>
            <a:r>
              <a:rPr lang="en-US" sz="1876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FUNDRAISING-</a:t>
            </a:r>
          </a:p>
          <a:p>
            <a:pPr algn="ctr">
              <a:lnSpc>
                <a:spcPts val="2627"/>
              </a:lnSpc>
              <a:spcBef>
                <a:spcPct val="0"/>
              </a:spcBef>
            </a:pPr>
            <a:r>
              <a:rPr lang="en-US" b="true" sz="1876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POSTER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-869920" y="8976359"/>
            <a:ext cx="10647904" cy="657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7"/>
              </a:lnSpc>
            </a:pPr>
            <a:r>
              <a:rPr lang="en-US" sz="1876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ERKLÄRUNGS-</a:t>
            </a:r>
          </a:p>
          <a:p>
            <a:pPr algn="ctr">
              <a:lnSpc>
                <a:spcPts val="2627"/>
              </a:lnSpc>
              <a:spcBef>
                <a:spcPct val="0"/>
              </a:spcBef>
            </a:pPr>
            <a:r>
              <a:rPr lang="en-US" b="true" sz="1876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POSTER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457727" y="9109709"/>
            <a:ext cx="10647904" cy="3238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7"/>
              </a:lnSpc>
              <a:spcBef>
                <a:spcPct val="0"/>
              </a:spcBef>
            </a:pPr>
            <a:r>
              <a:rPr lang="en-US" b="true" sz="1876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STICKER FÜR DIE BOX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6132488" y="8976359"/>
            <a:ext cx="10647904" cy="6571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27"/>
              </a:lnSpc>
            </a:pPr>
            <a:r>
              <a:rPr lang="en-US" sz="1876" b="true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MARMELADENGLAS-</a:t>
            </a:r>
          </a:p>
          <a:p>
            <a:pPr algn="ctr">
              <a:lnSpc>
                <a:spcPts val="2627"/>
              </a:lnSpc>
              <a:spcBef>
                <a:spcPct val="0"/>
              </a:spcBef>
            </a:pPr>
            <a:r>
              <a:rPr lang="en-US" b="true" sz="1876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STICKER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1561215" y="4213573"/>
            <a:ext cx="7946097" cy="422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b="true" sz="2500">
                <a:solidFill>
                  <a:srgbClr val="000000"/>
                </a:solidFill>
                <a:latin typeface="Montserrat 2 Heavy"/>
                <a:ea typeface="Montserrat 2 Heavy"/>
                <a:cs typeface="Montserrat 2 Heavy"/>
                <a:sym typeface="Montserrat 2 Heavy"/>
              </a:rPr>
              <a:t>MAKE DISCOUNT COUNT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3446094" y="4940012"/>
            <a:ext cx="6824659" cy="8710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IBAN: AT04 4501 0751 0000 6438</a:t>
            </a:r>
          </a:p>
          <a:p>
            <a:pPr algn="l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BIC: VBOEATWWSAL</a:t>
            </a:r>
          </a:p>
          <a:p>
            <a:pPr algn="l">
              <a:lnSpc>
                <a:spcPts val="2380"/>
              </a:lnSpc>
              <a:spcBef>
                <a:spcPct val="0"/>
              </a:spcBef>
            </a:pPr>
            <a:r>
              <a:rPr lang="en-US" sz="170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Verwendungszweck: Make Discount Count</a:t>
            </a:r>
          </a:p>
        </p:txBody>
      </p:sp>
      <p:sp>
        <p:nvSpPr>
          <p:cNvPr name="Freeform 43" id="43"/>
          <p:cNvSpPr/>
          <p:nvPr/>
        </p:nvSpPr>
        <p:spPr>
          <a:xfrm flipH="false" flipV="false" rot="5688921">
            <a:off x="16634102" y="6388003"/>
            <a:ext cx="1250395" cy="562678"/>
          </a:xfrm>
          <a:custGeom>
            <a:avLst/>
            <a:gdLst/>
            <a:ahLst/>
            <a:cxnLst/>
            <a:rect r="r" b="b" t="t" l="l"/>
            <a:pathLst>
              <a:path h="562678" w="1250395">
                <a:moveTo>
                  <a:pt x="0" y="0"/>
                </a:moveTo>
                <a:lnTo>
                  <a:pt x="1250396" y="0"/>
                </a:lnTo>
                <a:lnTo>
                  <a:pt x="1250396" y="562678"/>
                </a:lnTo>
                <a:lnTo>
                  <a:pt x="0" y="56267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44" id="44"/>
          <p:cNvPicPr>
            <a:picLocks noChangeAspect="true"/>
          </p:cNvPicPr>
          <p:nvPr/>
        </p:nvPicPr>
        <p:blipFill>
          <a:blip r:embed="rId11"/>
          <a:stretch>
            <a:fillRect/>
          </a:stretch>
        </p:blipFill>
        <p:spPr>
          <a:xfrm rot="0">
            <a:off x="14270646" y="6159331"/>
            <a:ext cx="2502095" cy="25020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DAHSExQ_EW0</dc:identifier>
  <dcterms:modified xsi:type="dcterms:W3CDTF">2011-08-01T06:04:30Z</dcterms:modified>
  <cp:revision>1</cp:revision>
  <dc:title>KLEINE BETRÄGE. GROSSE WIRKUNG.</dc:title>
</cp:coreProperties>
</file>